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7" r:id="rId10"/>
    <p:sldId id="270" r:id="rId11"/>
    <p:sldId id="269" r:id="rId12"/>
    <p:sldId id="265" r:id="rId13"/>
    <p:sldId id="266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0" r:id="rId33"/>
  </p:sldIdLst>
  <p:sldSz cx="12192000" cy="6858000"/>
  <p:notesSz cx="6858000" cy="9144000"/>
  <p:embeddedFontLst>
    <p:embeddedFont>
      <p:font typeface="72" panose="020B0503030000000003" pitchFamily="34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Rokkitt" pitchFamily="2" charset="0"/>
      <p:regular r:id="rId48"/>
      <p:bold r:id="rId49"/>
    </p:embeddedFont>
    <p:embeddedFont>
      <p:font typeface="Rubik" panose="00000500000000000000" pitchFamily="2" charset="-79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2A5164-69C0-4527-B6E8-17B314583050}">
          <p14:sldIdLst>
            <p14:sldId id="256"/>
          </p14:sldIdLst>
        </p14:section>
        <p14:section name="String" id="{360D26B0-A8D8-4CCE-83E3-84B69ED6DE35}">
          <p14:sldIdLst>
            <p14:sldId id="257"/>
            <p14:sldId id="258"/>
            <p14:sldId id="260"/>
            <p14:sldId id="261"/>
            <p14:sldId id="262"/>
            <p14:sldId id="263"/>
            <p14:sldId id="264"/>
            <p14:sldId id="267"/>
            <p14:sldId id="270"/>
            <p14:sldId id="269"/>
            <p14:sldId id="265"/>
            <p14:sldId id="266"/>
            <p14:sldId id="268"/>
          </p14:sldIdLst>
        </p14:section>
        <p14:section name="Condiciones" id="{B1147635-2D90-4C2D-A1CC-FDABCCA04038}">
          <p14:sldIdLst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078"/>
    <a:srgbClr val="BF9000"/>
    <a:srgbClr val="E71E61"/>
    <a:srgbClr val="1C7CBB"/>
    <a:srgbClr val="385723"/>
    <a:srgbClr val="EE9524"/>
    <a:srgbClr val="03A1A4"/>
    <a:srgbClr val="1282A2"/>
    <a:srgbClr val="14151A"/>
    <a:srgbClr val="9C7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92" autoAdjust="0"/>
    <p:restoredTop sz="95807" autoAdjust="0"/>
  </p:normalViewPr>
  <p:slideViewPr>
    <p:cSldViewPr showGuides="1">
      <p:cViewPr>
        <p:scale>
          <a:sx n="75" d="100"/>
          <a:sy n="75" d="100"/>
        </p:scale>
        <p:origin x="448" y="348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>
            <a:lvl1pPr>
              <a:defRPr>
                <a:solidFill>
                  <a:srgbClr val="EF30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Módulo 6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 err="1">
                <a:solidFill>
                  <a:srgbClr val="EF3078"/>
                </a:solidFill>
              </a:rPr>
              <a:t>Strings</a:t>
            </a:r>
            <a:r>
              <a:rPr lang="es-MX" sz="4000" b="1">
                <a:solidFill>
                  <a:srgbClr val="EF3078"/>
                </a:solidFill>
              </a:rPr>
              <a:t> y Condiciones</a:t>
            </a:r>
            <a:endParaRPr lang="en-US" sz="4000" b="1" dirty="0">
              <a:solidFill>
                <a:srgbClr val="EF3078"/>
              </a:solidFill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B23D337-271D-46FD-A64F-CFA1E0EA2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18"/>
          <a:stretch/>
        </p:blipFill>
        <p:spPr>
          <a:xfrm>
            <a:off x="-8906" y="0"/>
            <a:ext cx="1220090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16A9B0-9220-456D-8487-7019B14E04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788"/>
          <a:stretch/>
        </p:blipFill>
        <p:spPr>
          <a:xfrm>
            <a:off x="0" y="4506"/>
            <a:ext cx="12192000" cy="28910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F5C840-BE1C-4B7C-B4BF-BF71157F5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77" b="43259"/>
          <a:stretch/>
        </p:blipFill>
        <p:spPr>
          <a:xfrm>
            <a:off x="0" y="2895600"/>
            <a:ext cx="12192000" cy="99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2A114D-A831-483A-8844-6455B5C07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582"/>
          <a:stretch/>
        </p:blipFill>
        <p:spPr>
          <a:xfrm>
            <a:off x="0" y="3733800"/>
            <a:ext cx="12192000" cy="311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1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6F709-C9D4-477C-BF6E-4978F41F8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333"/>
          <a:stretch/>
        </p:blipFill>
        <p:spPr>
          <a:xfrm>
            <a:off x="0" y="0"/>
            <a:ext cx="12192000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EDBA80-9DE5-4CDD-B448-473B32D02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00"/>
          <a:stretch/>
        </p:blipFill>
        <p:spPr>
          <a:xfrm>
            <a:off x="0" y="2057400"/>
            <a:ext cx="12192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6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824BC2-D984-4FF3-93A6-1EE744C0F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778"/>
          <a:stretch/>
        </p:blipFill>
        <p:spPr>
          <a:xfrm>
            <a:off x="0" y="0"/>
            <a:ext cx="12192000" cy="289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0C0353-9217-4A63-9BD1-B1981B6B8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3" b="45555"/>
          <a:stretch/>
        </p:blipFill>
        <p:spPr>
          <a:xfrm>
            <a:off x="0" y="2895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6AA360-6540-4985-89BD-414BF3214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43" b="34446"/>
          <a:stretch/>
        </p:blipFill>
        <p:spPr>
          <a:xfrm>
            <a:off x="0" y="3733800"/>
            <a:ext cx="121920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17C9B2-A913-4AF8-9FE0-A345707B6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44" b="22223"/>
          <a:stretch/>
        </p:blipFill>
        <p:spPr>
          <a:xfrm>
            <a:off x="0" y="441960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2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C238CD-9513-4CE1-B3F0-3A16ECC7E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555"/>
          <a:stretch/>
        </p:blipFill>
        <p:spPr>
          <a:xfrm>
            <a:off x="0" y="0"/>
            <a:ext cx="12192000" cy="167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B3D1F5-BF4D-4670-B01D-9A3F8E478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45" b="60000"/>
          <a:stretch/>
        </p:blipFill>
        <p:spPr>
          <a:xfrm>
            <a:off x="0" y="1676400"/>
            <a:ext cx="12192000" cy="106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25BF8D-DD9B-4EC8-9398-BC44A6963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00"/>
          <a:stretch/>
        </p:blipFill>
        <p:spPr>
          <a:xfrm>
            <a:off x="0" y="2743200"/>
            <a:ext cx="12192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2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6F709-C9D4-477C-BF6E-4978F41F8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333"/>
          <a:stretch/>
        </p:blipFill>
        <p:spPr>
          <a:xfrm>
            <a:off x="0" y="0"/>
            <a:ext cx="12192000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EDBA80-9DE5-4CDD-B448-473B32D02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00"/>
          <a:stretch/>
        </p:blipFill>
        <p:spPr>
          <a:xfrm>
            <a:off x="0" y="2057400"/>
            <a:ext cx="12192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3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EE07-02F7-46A3-BBDE-65CF6DFDE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Condiciones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67AF0-A588-4783-BF69-33BDB2EEF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69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05841-51BD-4811-A7CB-94695992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B2192-E6B5-47DB-9550-96B110381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Existen instrucciones de control de flujo que nos permiten ejecutar selectivamente ciertos bloques de código. La primera instrucción es el </a:t>
            </a:r>
            <a:r>
              <a:rPr lang="es-MX" dirty="0" err="1">
                <a:solidFill>
                  <a:srgbClr val="FF0000"/>
                </a:solidFill>
                <a:latin typeface="Consolas" panose="020B0609020204030204" pitchFamily="49" charset="0"/>
              </a:rPr>
              <a:t>if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Cuando la condición que está dentro de los paréntesis se cumple, entonces las instrucciones dentro del bloque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{ } </a:t>
            </a:r>
            <a:r>
              <a:rPr lang="en-US" dirty="0"/>
              <a:t>se </a:t>
            </a:r>
            <a:r>
              <a:rPr lang="en-US" dirty="0" err="1"/>
              <a:t>ejecutarán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64427-386D-43BC-B701-8432CAC91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95472"/>
            <a:ext cx="6220693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7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88D7-88C9-4DBA-B635-0E7439C7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IF-ELSE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EA2FF-9E0D-43CA-8F94-3463B6F41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Podemos incluir un segundo bloque, el 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ELSE</a:t>
            </a:r>
            <a:r>
              <a:rPr lang="es-MX" dirty="0"/>
              <a:t>, que se ejecuta cuando la condición NO se cumple.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Un bloque 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ELSE</a:t>
            </a:r>
            <a:r>
              <a:rPr lang="es-MX" dirty="0"/>
              <a:t> siempre debe estar ligado a un bloque 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IF</a:t>
            </a:r>
            <a:r>
              <a:rPr lang="es-MX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AD6EC-7977-4E4D-9B08-1A7BC87F0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482555"/>
            <a:ext cx="11002911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7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48931-593A-4B14-A65D-840BF1B5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Expresiones </a:t>
            </a:r>
            <a:r>
              <a:rPr lang="es-MX" dirty="0" err="1"/>
              <a:t>boleanas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A1479-3ECF-4768-BF69-DB5D64404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990599"/>
            <a:ext cx="11582400" cy="838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/>
              <a:t>Dentro de un IF, debemos poner una expresión </a:t>
            </a:r>
            <a:r>
              <a:rPr lang="es-MX" dirty="0" err="1"/>
              <a:t>boleana</a:t>
            </a:r>
            <a:r>
              <a:rPr lang="es-MX" dirty="0"/>
              <a:t>. Estas pueden ser expresiones </a:t>
            </a:r>
            <a:r>
              <a:rPr lang="es-MX" dirty="0" err="1"/>
              <a:t>boleanas</a:t>
            </a:r>
            <a:r>
              <a:rPr lang="es-MX" dirty="0"/>
              <a:t> simples: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0F1410-85C4-4F82-920B-AB507F83AF80}"/>
              </a:ext>
            </a:extLst>
          </p:cNvPr>
          <p:cNvSpPr/>
          <p:nvPr/>
        </p:nvSpPr>
        <p:spPr>
          <a:xfrm>
            <a:off x="304800" y="1905000"/>
            <a:ext cx="647700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minutes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&gt;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60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      hour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letter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'c'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 </a:t>
            </a:r>
          </a:p>
          <a:p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"You selected option c"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DC9C11-9FBB-41EE-BBDF-F3352D3BDDDA}"/>
              </a:ext>
            </a:extLst>
          </p:cNvPr>
          <p:cNvSpPr/>
          <p:nvPr/>
        </p:nvSpPr>
        <p:spPr>
          <a:xfrm>
            <a:off x="321733" y="4690533"/>
            <a:ext cx="11734801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((hour  &gt;=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&amp;&amp; (hour &lt;=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"The store is open!"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'a'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'e'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'o'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'u'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  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"Letter is a vocal!"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56EAF0-56A6-4188-89F6-E25541F4B021}"/>
              </a:ext>
            </a:extLst>
          </p:cNvPr>
          <p:cNvSpPr txBox="1">
            <a:spLocks/>
          </p:cNvSpPr>
          <p:nvPr/>
        </p:nvSpPr>
        <p:spPr>
          <a:xfrm>
            <a:off x="228600" y="3936325"/>
            <a:ext cx="115824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O expresiones </a:t>
            </a:r>
            <a:r>
              <a:rPr lang="es-MX" dirty="0" err="1"/>
              <a:t>boleanas</a:t>
            </a:r>
            <a:r>
              <a:rPr lang="es-MX" dirty="0"/>
              <a:t> complejas:</a:t>
            </a:r>
          </a:p>
        </p:txBody>
      </p:sp>
    </p:spTree>
    <p:extLst>
      <p:ext uri="{BB962C8B-B14F-4D97-AF65-F5344CB8AC3E}">
        <p14:creationId xmlns:p14="http://schemas.microsoft.com/office/powerpoint/2010/main" val="352553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D31791-283D-4CB5-9E1E-165A66A22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71450"/>
            <a:ext cx="1160145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54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F9DB-0509-4BCC-99D7-42EA70F94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¿Qué es un </a:t>
            </a:r>
            <a:r>
              <a:rPr lang="es-MX" dirty="0" err="1"/>
              <a:t>String</a:t>
            </a:r>
            <a:r>
              <a:rPr lang="es-MX" dirty="0"/>
              <a:t>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EB45E-E2A9-4F4C-91F1-E274BD2C4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5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2CD122-762A-4806-91A1-CB4358D29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71450"/>
            <a:ext cx="1160145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61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F76E32-B82F-47B7-8D67-71BE3B66B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889"/>
          <a:stretch/>
        </p:blipFill>
        <p:spPr>
          <a:xfrm>
            <a:off x="-1" y="0"/>
            <a:ext cx="12212053" cy="213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ACC92D-F2B0-4280-B5F0-F09BD317F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11"/>
          <a:stretch/>
        </p:blipFill>
        <p:spPr>
          <a:xfrm>
            <a:off x="0" y="2133600"/>
            <a:ext cx="1221205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507AFE-11CC-46AB-B260-984CD8822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98"/>
          <a:stretch/>
        </p:blipFill>
        <p:spPr>
          <a:xfrm>
            <a:off x="0" y="2743201"/>
            <a:ext cx="12192000" cy="4114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6D2E8E-986B-4170-9B1B-37CA26019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991"/>
          <a:stretch/>
        </p:blipFill>
        <p:spPr>
          <a:xfrm>
            <a:off x="0" y="1"/>
            <a:ext cx="1219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6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B6778E-EA45-491F-A330-6CCC144C7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664"/>
          <a:stretch/>
        </p:blipFill>
        <p:spPr>
          <a:xfrm>
            <a:off x="0" y="2514601"/>
            <a:ext cx="12192000" cy="4342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B7DBBA-B1A3-4011-8E7B-5754B8B71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325"/>
          <a:stretch/>
        </p:blipFill>
        <p:spPr>
          <a:xfrm>
            <a:off x="0" y="1"/>
            <a:ext cx="12192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1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89A6-DB70-4F26-A22E-C7938BD2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BDD25-3B52-41BE-8926-E7E58A94F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02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57CC5A-C094-4044-8D00-11B4EE518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9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26760F-4A3B-4E64-A3C8-AD8C81A0D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45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3CD30E-C2BC-40A1-9BFB-CADD3C0C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26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DD95EE-53FF-47D2-9215-490D1673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80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4E5A87-E8B1-4E84-B903-B7C4DCB45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04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02C02-587B-40E7-867D-36A4A3BA4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String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38688-C54F-4639-9935-272EF5C0A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21336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Un </a:t>
            </a:r>
            <a:r>
              <a:rPr lang="es-MX" dirty="0" err="1">
                <a:latin typeface="Consolas" panose="020B0609020204030204" pitchFamily="49" charset="0"/>
              </a:rPr>
              <a:t>String</a:t>
            </a:r>
            <a:r>
              <a:rPr lang="es-MX" dirty="0"/>
              <a:t> es un conjunto de caracteres. No es una variable primitiva, pues está compuesta de por lo menos dos caracteres. 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Veamos el siguiente ejemplo: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4DA459-3B83-4C19-AF37-BCD56FFA08CB}"/>
              </a:ext>
            </a:extLst>
          </p:cNvPr>
          <p:cNvSpPr/>
          <p:nvPr/>
        </p:nvSpPr>
        <p:spPr>
          <a:xfrm>
            <a:off x="457200" y="3886200"/>
            <a:ext cx="6400800" cy="1524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game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"Super Mario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06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7CF03A-E1BF-42ED-A418-4C6C0FECF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63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80A206-F4D3-490B-BACE-D86652E7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46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2F2323-15D6-4C64-AB05-999D7C74F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09"/>
          <a:stretch/>
        </p:blipFill>
        <p:spPr>
          <a:xfrm>
            <a:off x="0" y="2819401"/>
            <a:ext cx="12192000" cy="40378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DC3DF5-85FB-4340-A338-29E3CAAF2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880"/>
          <a:stretch/>
        </p:blipFill>
        <p:spPr>
          <a:xfrm>
            <a:off x="0" y="1"/>
            <a:ext cx="12192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0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4DA459-3B83-4C19-AF37-BCD56FFA08CB}"/>
              </a:ext>
            </a:extLst>
          </p:cNvPr>
          <p:cNvSpPr/>
          <p:nvPr/>
        </p:nvSpPr>
        <p:spPr>
          <a:xfrm>
            <a:off x="533400" y="152400"/>
            <a:ext cx="6400800" cy="1524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game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"Super Mario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974329-4969-44E2-B907-D79B16FA69B6}"/>
              </a:ext>
            </a:extLst>
          </p:cNvPr>
          <p:cNvSpPr/>
          <p:nvPr/>
        </p:nvSpPr>
        <p:spPr>
          <a:xfrm>
            <a:off x="1740603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S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33C7EC-D56D-429D-8F5C-889C07718083}"/>
              </a:ext>
            </a:extLst>
          </p:cNvPr>
          <p:cNvSpPr/>
          <p:nvPr/>
        </p:nvSpPr>
        <p:spPr>
          <a:xfrm>
            <a:off x="230837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u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CE5D3-3F12-4269-AB2C-4E2EBF61FDE7}"/>
              </a:ext>
            </a:extLst>
          </p:cNvPr>
          <p:cNvSpPr/>
          <p:nvPr/>
        </p:nvSpPr>
        <p:spPr>
          <a:xfrm>
            <a:off x="287906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p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60F930-7A7C-43CC-BFBE-1556B3CFC150}"/>
              </a:ext>
            </a:extLst>
          </p:cNvPr>
          <p:cNvSpPr/>
          <p:nvPr/>
        </p:nvSpPr>
        <p:spPr>
          <a:xfrm>
            <a:off x="3446835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e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68318-F1A3-424E-BEB8-5639D563946E}"/>
              </a:ext>
            </a:extLst>
          </p:cNvPr>
          <p:cNvSpPr/>
          <p:nvPr/>
        </p:nvSpPr>
        <p:spPr>
          <a:xfrm>
            <a:off x="4014606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11E6F-C574-4008-8692-164C6811686E}"/>
              </a:ext>
            </a:extLst>
          </p:cNvPr>
          <p:cNvSpPr/>
          <p:nvPr/>
        </p:nvSpPr>
        <p:spPr>
          <a:xfrm>
            <a:off x="4582377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8A918-9E62-470C-BB2B-E66A0BD46A86}"/>
              </a:ext>
            </a:extLst>
          </p:cNvPr>
          <p:cNvSpPr/>
          <p:nvPr/>
        </p:nvSpPr>
        <p:spPr>
          <a:xfrm>
            <a:off x="5150148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M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32DB82-DEE5-48F9-9163-A61FA6D21559}"/>
              </a:ext>
            </a:extLst>
          </p:cNvPr>
          <p:cNvSpPr/>
          <p:nvPr/>
        </p:nvSpPr>
        <p:spPr>
          <a:xfrm>
            <a:off x="5717919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a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7468B5-71A8-4D02-82D0-CDD26265CB5E}"/>
              </a:ext>
            </a:extLst>
          </p:cNvPr>
          <p:cNvSpPr/>
          <p:nvPr/>
        </p:nvSpPr>
        <p:spPr>
          <a:xfrm>
            <a:off x="6285690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6C8BE5-78B9-4D37-BBC0-83B597CD8336}"/>
              </a:ext>
            </a:extLst>
          </p:cNvPr>
          <p:cNvSpPr/>
          <p:nvPr/>
        </p:nvSpPr>
        <p:spPr>
          <a:xfrm>
            <a:off x="6853461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i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6A1091-1DCA-45F9-AB4C-C1DC69FA6314}"/>
              </a:ext>
            </a:extLst>
          </p:cNvPr>
          <p:cNvSpPr/>
          <p:nvPr/>
        </p:nvSpPr>
        <p:spPr>
          <a:xfrm>
            <a:off x="7421232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o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B633CD-E3A6-48F2-81E7-D04E61BF0E28}"/>
              </a:ext>
            </a:extLst>
          </p:cNvPr>
          <p:cNvSpPr/>
          <p:nvPr/>
        </p:nvSpPr>
        <p:spPr>
          <a:xfrm>
            <a:off x="7989003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B00B3-D45F-42E5-BA26-B0E226B85E2A}"/>
              </a:ext>
            </a:extLst>
          </p:cNvPr>
          <p:cNvSpPr/>
          <p:nvPr/>
        </p:nvSpPr>
        <p:spPr>
          <a:xfrm>
            <a:off x="855677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W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39009F-59B1-45EF-B9F8-4A8108D4DEBF}"/>
              </a:ext>
            </a:extLst>
          </p:cNvPr>
          <p:cNvSpPr/>
          <p:nvPr/>
        </p:nvSpPr>
        <p:spPr>
          <a:xfrm>
            <a:off x="9124545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o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B69D5D-9D27-4324-88EF-1C9D09DE860D}"/>
              </a:ext>
            </a:extLst>
          </p:cNvPr>
          <p:cNvSpPr/>
          <p:nvPr/>
        </p:nvSpPr>
        <p:spPr>
          <a:xfrm>
            <a:off x="9692316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CF613F-13AB-4001-B351-8CF01001FD28}"/>
              </a:ext>
            </a:extLst>
          </p:cNvPr>
          <p:cNvSpPr/>
          <p:nvPr/>
        </p:nvSpPr>
        <p:spPr>
          <a:xfrm>
            <a:off x="10260087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l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FA7691-7149-48B3-BAD1-44A3880792D7}"/>
              </a:ext>
            </a:extLst>
          </p:cNvPr>
          <p:cNvSpPr/>
          <p:nvPr/>
        </p:nvSpPr>
        <p:spPr>
          <a:xfrm>
            <a:off x="10827858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d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922674-BD8E-48E9-9D10-89AFFC20F955}"/>
              </a:ext>
            </a:extLst>
          </p:cNvPr>
          <p:cNvSpPr/>
          <p:nvPr/>
        </p:nvSpPr>
        <p:spPr>
          <a:xfrm>
            <a:off x="11395629" y="2174811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\0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B90843B-F390-436D-ADE0-BEE83AEE143A}"/>
              </a:ext>
            </a:extLst>
          </p:cNvPr>
          <p:cNvSpPr/>
          <p:nvPr/>
        </p:nvSpPr>
        <p:spPr>
          <a:xfrm>
            <a:off x="381000" y="2175142"/>
            <a:ext cx="1143000" cy="624548"/>
          </a:xfrm>
          <a:prstGeom prst="rect">
            <a:avLst/>
          </a:prstGeom>
          <a:noFill/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EF3078"/>
                </a:solidFill>
                <a:latin typeface="72" panose="020B0503030000000003" pitchFamily="34" charset="0"/>
                <a:cs typeface="72" panose="020B0503030000000003" pitchFamily="34" charset="0"/>
              </a:rPr>
              <a:t>DATA</a:t>
            </a:r>
            <a:endParaRPr lang="en-US" sz="2400" b="1" dirty="0">
              <a:solidFill>
                <a:srgbClr val="EF307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8B7429-D982-4A40-BCD9-07ED2BC1A85E}"/>
              </a:ext>
            </a:extLst>
          </p:cNvPr>
          <p:cNvSpPr/>
          <p:nvPr/>
        </p:nvSpPr>
        <p:spPr>
          <a:xfrm>
            <a:off x="381000" y="3168453"/>
            <a:ext cx="1143000" cy="624548"/>
          </a:xfrm>
          <a:prstGeom prst="rect">
            <a:avLst/>
          </a:prstGeom>
          <a:noFill/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EF3078"/>
                </a:solidFill>
                <a:latin typeface="72" panose="020B0503030000000003" pitchFamily="34" charset="0"/>
                <a:cs typeface="72" panose="020B0503030000000003" pitchFamily="34" charset="0"/>
              </a:rPr>
              <a:t>INDEX</a:t>
            </a:r>
            <a:endParaRPr lang="en-US" sz="2400" b="1" dirty="0">
              <a:solidFill>
                <a:srgbClr val="EF307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199833-DCE1-4651-924D-F1FADEFA83DF}"/>
              </a:ext>
            </a:extLst>
          </p:cNvPr>
          <p:cNvSpPr/>
          <p:nvPr/>
        </p:nvSpPr>
        <p:spPr>
          <a:xfrm>
            <a:off x="1740603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0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779322-34A0-44BF-8B1D-72E843D117EC}"/>
              </a:ext>
            </a:extLst>
          </p:cNvPr>
          <p:cNvSpPr/>
          <p:nvPr/>
        </p:nvSpPr>
        <p:spPr>
          <a:xfrm>
            <a:off x="2308374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45C70E-3761-4770-84DE-87CE707010C2}"/>
              </a:ext>
            </a:extLst>
          </p:cNvPr>
          <p:cNvSpPr/>
          <p:nvPr/>
        </p:nvSpPr>
        <p:spPr>
          <a:xfrm>
            <a:off x="2879064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2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19BBDAA-566D-48AF-8209-96B0B2EAF66A}"/>
              </a:ext>
            </a:extLst>
          </p:cNvPr>
          <p:cNvSpPr/>
          <p:nvPr/>
        </p:nvSpPr>
        <p:spPr>
          <a:xfrm>
            <a:off x="3446835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3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E54F8F-428A-4DE4-B225-BBBA30EC0385}"/>
              </a:ext>
            </a:extLst>
          </p:cNvPr>
          <p:cNvSpPr/>
          <p:nvPr/>
        </p:nvSpPr>
        <p:spPr>
          <a:xfrm>
            <a:off x="4014606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4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260B94-4D79-458A-A719-457BF7C4A57D}"/>
              </a:ext>
            </a:extLst>
          </p:cNvPr>
          <p:cNvSpPr/>
          <p:nvPr/>
        </p:nvSpPr>
        <p:spPr>
          <a:xfrm>
            <a:off x="4582377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5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9C68A3-7A4A-4849-BF29-350F755C7FC9}"/>
              </a:ext>
            </a:extLst>
          </p:cNvPr>
          <p:cNvSpPr/>
          <p:nvPr/>
        </p:nvSpPr>
        <p:spPr>
          <a:xfrm>
            <a:off x="5150148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6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BA76FAD-B618-4C1A-89A1-55A86C5B634F}"/>
              </a:ext>
            </a:extLst>
          </p:cNvPr>
          <p:cNvSpPr/>
          <p:nvPr/>
        </p:nvSpPr>
        <p:spPr>
          <a:xfrm>
            <a:off x="5717919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7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EA0B13-4FAD-4C3C-B2E5-509507E5E220}"/>
              </a:ext>
            </a:extLst>
          </p:cNvPr>
          <p:cNvSpPr/>
          <p:nvPr/>
        </p:nvSpPr>
        <p:spPr>
          <a:xfrm>
            <a:off x="6285690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8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5349B9-C948-47AA-94D0-4F8D1AE2C845}"/>
              </a:ext>
            </a:extLst>
          </p:cNvPr>
          <p:cNvSpPr/>
          <p:nvPr/>
        </p:nvSpPr>
        <p:spPr>
          <a:xfrm>
            <a:off x="6853461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9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E7DF69-C10B-4DD0-857E-E0B6A6301F95}"/>
              </a:ext>
            </a:extLst>
          </p:cNvPr>
          <p:cNvSpPr/>
          <p:nvPr/>
        </p:nvSpPr>
        <p:spPr>
          <a:xfrm>
            <a:off x="7421232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10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477615-D7D2-47E7-95A8-51DD4F05D49C}"/>
              </a:ext>
            </a:extLst>
          </p:cNvPr>
          <p:cNvSpPr/>
          <p:nvPr/>
        </p:nvSpPr>
        <p:spPr>
          <a:xfrm>
            <a:off x="7998528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11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04B6530-B518-401C-A936-A89E645EE4C1}"/>
              </a:ext>
            </a:extLst>
          </p:cNvPr>
          <p:cNvSpPr/>
          <p:nvPr/>
        </p:nvSpPr>
        <p:spPr>
          <a:xfrm>
            <a:off x="8556774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12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F85504-3E17-4ED5-ACD3-2D3C916205C1}"/>
              </a:ext>
            </a:extLst>
          </p:cNvPr>
          <p:cNvSpPr/>
          <p:nvPr/>
        </p:nvSpPr>
        <p:spPr>
          <a:xfrm>
            <a:off x="9124545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13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72C855E-3937-4C58-A699-61797D8809B4}"/>
              </a:ext>
            </a:extLst>
          </p:cNvPr>
          <p:cNvSpPr/>
          <p:nvPr/>
        </p:nvSpPr>
        <p:spPr>
          <a:xfrm>
            <a:off x="9692316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14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6EAFB6-9F25-49FF-98BB-4BF32F3C7382}"/>
              </a:ext>
            </a:extLst>
          </p:cNvPr>
          <p:cNvSpPr/>
          <p:nvPr/>
        </p:nvSpPr>
        <p:spPr>
          <a:xfrm>
            <a:off x="10260087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15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08D355-944D-47CF-93B0-E969F8D0FB82}"/>
              </a:ext>
            </a:extLst>
          </p:cNvPr>
          <p:cNvSpPr/>
          <p:nvPr/>
        </p:nvSpPr>
        <p:spPr>
          <a:xfrm>
            <a:off x="10827858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16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58E5A64-0E29-4380-9BE7-AA3F8E7EB2C3}"/>
              </a:ext>
            </a:extLst>
          </p:cNvPr>
          <p:cNvSpPr/>
          <p:nvPr/>
        </p:nvSpPr>
        <p:spPr>
          <a:xfrm>
            <a:off x="11395629" y="3183071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17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8A74A8-E34A-4236-A04B-F0908B4A7C0E}"/>
              </a:ext>
            </a:extLst>
          </p:cNvPr>
          <p:cNvSpPr txBox="1"/>
          <p:nvPr/>
        </p:nvSpPr>
        <p:spPr>
          <a:xfrm>
            <a:off x="990600" y="4343400"/>
            <a:ext cx="11049000" cy="214526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Importante dos cosas: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El conteo de los índices comienza en 0. El </a:t>
            </a:r>
            <a:r>
              <a:rPr lang="es-MX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caracter</a:t>
            </a: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‘S’ </a:t>
            </a: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es el </a:t>
            </a:r>
            <a:r>
              <a:rPr lang="es-MX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caracter</a:t>
            </a: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en el índice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Para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indicar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que el String termina, Java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almacena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el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caracter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NULL (\0)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al final de la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cadena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.</a:t>
            </a:r>
          </a:p>
        </p:txBody>
      </p:sp>
      <p:pic>
        <p:nvPicPr>
          <p:cNvPr id="54" name="Graphic 53" descr="Warning">
            <a:extLst>
              <a:ext uri="{FF2B5EF4-FFF2-40B4-BE49-F238E27FC236}">
                <a16:creationId xmlns:a16="http://schemas.microsoft.com/office/drawing/2014/main" id="{2E94E3FB-1685-4684-AD89-94F64242B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00" y="4876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1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A9410A-25E5-4846-B9B9-DE8A7EE9F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67"/>
          <a:stretch/>
        </p:blipFill>
        <p:spPr>
          <a:xfrm>
            <a:off x="0" y="0"/>
            <a:ext cx="12192000" cy="160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5C313A-1228-4F89-8854-93CEE452E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34" b="66667"/>
          <a:stretch/>
        </p:blipFill>
        <p:spPr>
          <a:xfrm>
            <a:off x="0" y="1600200"/>
            <a:ext cx="12192000" cy="685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7DFA6F-0A74-45D3-A4AE-760D9C6E4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4" b="53334"/>
          <a:stretch/>
        </p:blipFill>
        <p:spPr>
          <a:xfrm>
            <a:off x="0" y="2286000"/>
            <a:ext cx="121920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1B091-4FA8-4181-B0BA-42E64D1B1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160" b="35064"/>
          <a:stretch/>
        </p:blipFill>
        <p:spPr>
          <a:xfrm>
            <a:off x="0" y="3429000"/>
            <a:ext cx="12192000" cy="12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BDBD21-F757-447F-8ABB-437614E35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44" b="60000"/>
          <a:stretch/>
        </p:blipFill>
        <p:spPr>
          <a:xfrm>
            <a:off x="0" y="1676400"/>
            <a:ext cx="12192000" cy="106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28F31D-BA6E-438D-8D13-5C2E748A8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67"/>
          <a:stretch/>
        </p:blipFill>
        <p:spPr>
          <a:xfrm>
            <a:off x="0" y="0"/>
            <a:ext cx="12192000" cy="1600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488A19-035C-4F23-B2F7-46DBF8D44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78" b="40000"/>
          <a:stretch/>
        </p:blipFill>
        <p:spPr>
          <a:xfrm>
            <a:off x="0" y="3276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08DBBC-250E-42FC-BE97-0189A4B08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00"/>
          <a:stretch/>
        </p:blipFill>
        <p:spPr>
          <a:xfrm>
            <a:off x="0" y="4114800"/>
            <a:ext cx="1219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8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DA40A-674A-4EA6-95E7-5DEC9177C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222"/>
          <a:stretch/>
        </p:blipFill>
        <p:spPr>
          <a:xfrm>
            <a:off x="0" y="0"/>
            <a:ext cx="12192000" cy="259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D76228-CD6F-47CB-9C11-CE661AA13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2"/>
          <a:stretch/>
        </p:blipFill>
        <p:spPr>
          <a:xfrm>
            <a:off x="0" y="2895600"/>
            <a:ext cx="12192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7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665EF7-D044-401C-A928-B535C1427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889"/>
          <a:stretch/>
        </p:blipFill>
        <p:spPr>
          <a:xfrm>
            <a:off x="0" y="0"/>
            <a:ext cx="12192000" cy="213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6BB62-9C48-4D65-BD66-29A8FC4BD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11" b="57778"/>
          <a:stretch/>
        </p:blipFill>
        <p:spPr>
          <a:xfrm>
            <a:off x="0" y="2133600"/>
            <a:ext cx="121920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EF9FB8-DF0D-4092-BA83-4AE3F1EC2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2" b="43333"/>
          <a:stretch/>
        </p:blipFill>
        <p:spPr>
          <a:xfrm>
            <a:off x="0" y="2895600"/>
            <a:ext cx="12192000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A84C4B-0A25-4DAE-8729-863D82899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66" b="27778"/>
          <a:stretch/>
        </p:blipFill>
        <p:spPr>
          <a:xfrm>
            <a:off x="0" y="3886200"/>
            <a:ext cx="12192000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AEFD3D-5787-41B4-BAC1-6A4440B07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222"/>
          <a:stretch/>
        </p:blipFill>
        <p:spPr>
          <a:xfrm>
            <a:off x="0" y="4953000"/>
            <a:ext cx="12192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17A1E0-E7F0-4638-905C-7F06E91A4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556"/>
          <a:stretch/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32C1FE-D8CC-47F0-A281-C8B79545E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78" b="40000"/>
          <a:stretch/>
        </p:blipFill>
        <p:spPr>
          <a:xfrm>
            <a:off x="0" y="3276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BBE7C-1576-4F08-A51F-6D7BB9050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00" b="25555"/>
          <a:stretch/>
        </p:blipFill>
        <p:spPr>
          <a:xfrm>
            <a:off x="0" y="4114800"/>
            <a:ext cx="12192000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5FCB59-C9C3-474E-9285-075EF11EC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444"/>
          <a:stretch/>
        </p:blipFill>
        <p:spPr>
          <a:xfrm>
            <a:off x="0" y="5105400"/>
            <a:ext cx="12192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1943</TotalTime>
  <Words>387</Words>
  <Application>Microsoft Office PowerPoint</Application>
  <PresentationFormat>Widescreen</PresentationFormat>
  <Paragraphs>84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72</vt:lpstr>
      <vt:lpstr>Rokkitt</vt:lpstr>
      <vt:lpstr>Calibri</vt:lpstr>
      <vt:lpstr>Arial</vt:lpstr>
      <vt:lpstr>Rubik</vt:lpstr>
      <vt:lpstr>Consolas</vt:lpstr>
      <vt:lpstr>Office Theme</vt:lpstr>
      <vt:lpstr>Módulo 6</vt:lpstr>
      <vt:lpstr>¿Qué es un String?</vt:lpstr>
      <vt:lpstr>String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Condiciones </vt:lpstr>
      <vt:lpstr>IF</vt:lpstr>
      <vt:lpstr>IF-ELSE</vt:lpstr>
      <vt:lpstr>Expresiones boleanas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Ejercicio!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2</dc:title>
  <dc:creator>Omar Acosta</dc:creator>
  <cp:lastModifiedBy>Omar Acosta</cp:lastModifiedBy>
  <cp:revision>278</cp:revision>
  <dcterms:created xsi:type="dcterms:W3CDTF">2020-08-26T01:11:27Z</dcterms:created>
  <dcterms:modified xsi:type="dcterms:W3CDTF">2020-10-08T00:47:51Z</dcterms:modified>
</cp:coreProperties>
</file>